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60" r:id="rId4"/>
    <p:sldId id="261" r:id="rId5"/>
    <p:sldId id="258" r:id="rId6"/>
    <p:sldId id="259" r:id="rId7"/>
    <p:sldId id="262" r:id="rId8"/>
    <p:sldId id="263" r:id="rId9"/>
    <p:sldId id="264" r:id="rId10"/>
    <p:sldId id="265" r:id="rId11"/>
    <p:sldId id="270" r:id="rId12"/>
    <p:sldId id="266" r:id="rId13"/>
    <p:sldId id="267" r:id="rId14"/>
    <p:sldId id="268" r:id="rId15"/>
    <p:sldId id="269"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48"/>
    <p:restoredTop sz="94767"/>
  </p:normalViewPr>
  <p:slideViewPr>
    <p:cSldViewPr snapToGrid="0" snapToObjects="1">
      <p:cViewPr>
        <p:scale>
          <a:sx n="101" d="100"/>
          <a:sy n="101" d="100"/>
        </p:scale>
        <p:origin x="344" y="5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10/11/19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10/11/19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10/11/19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10/11/19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10/11/19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10/11/19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10/11/19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10/11/19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WILDEX</a:t>
            </a:r>
            <a:endParaRPr lang="en-US" dirty="0"/>
          </a:p>
        </p:txBody>
      </p:sp>
      <p:sp>
        <p:nvSpPr>
          <p:cNvPr id="3" name="Subtitle 2"/>
          <p:cNvSpPr>
            <a:spLocks noGrp="1"/>
          </p:cNvSpPr>
          <p:nvPr>
            <p:ph type="subTitle" idx="1"/>
          </p:nvPr>
        </p:nvSpPr>
        <p:spPr/>
        <p:txBody>
          <a:bodyPr>
            <a:normAutofit/>
          </a:bodyPr>
          <a:lstStyle/>
          <a:p>
            <a:r>
              <a:rPr lang="en-US" dirty="0" smtClean="0"/>
              <a:t>Animal Classifier</a:t>
            </a:r>
          </a:p>
        </p:txBody>
      </p:sp>
    </p:spTree>
    <p:extLst>
      <p:ext uri="{BB962C8B-B14F-4D97-AF65-F5344CB8AC3E}">
        <p14:creationId xmlns:p14="http://schemas.microsoft.com/office/powerpoint/2010/main" val="3892972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KERAS</a:t>
            </a:r>
            <a:endParaRPr lang="en-US" dirty="0"/>
          </a:p>
        </p:txBody>
      </p:sp>
      <p:sp>
        <p:nvSpPr>
          <p:cNvPr id="3" name="Content Placeholder 2"/>
          <p:cNvSpPr>
            <a:spLocks noGrp="1"/>
          </p:cNvSpPr>
          <p:nvPr>
            <p:ph idx="1"/>
          </p:nvPr>
        </p:nvSpPr>
        <p:spPr/>
        <p:txBody>
          <a:bodyPr>
            <a:normAutofit lnSpcReduction="10000"/>
          </a:bodyPr>
          <a:lstStyle/>
          <a:p>
            <a:r>
              <a:rPr lang="en-US" dirty="0"/>
              <a:t>In order to make the most of our few training examples, we will "augment" them via a number of random transformations, so that our model would never see twice the exact same picture. This helps prevent overfitting and helps the model generalize better.</a:t>
            </a:r>
            <a:endParaRPr lang="en-GB" dirty="0"/>
          </a:p>
          <a:p>
            <a:pPr fontAlgn="base"/>
            <a:r>
              <a:rPr lang="en-US" dirty="0" err="1"/>
              <a:t>Keras</a:t>
            </a:r>
            <a:r>
              <a:rPr lang="en-US" dirty="0"/>
              <a:t> features:</a:t>
            </a:r>
            <a:endParaRPr lang="en-GB" dirty="0"/>
          </a:p>
          <a:p>
            <a:pPr lvl="0" fontAlgn="base"/>
            <a:r>
              <a:rPr lang="en-US" dirty="0" err="1"/>
              <a:t>fit_generator</a:t>
            </a:r>
            <a:r>
              <a:rPr lang="en-US" dirty="0"/>
              <a:t> for training </a:t>
            </a:r>
            <a:r>
              <a:rPr lang="en-US" dirty="0" err="1"/>
              <a:t>Keras</a:t>
            </a:r>
            <a:r>
              <a:rPr lang="en-US" dirty="0"/>
              <a:t> a model using Python data generators</a:t>
            </a:r>
            <a:endParaRPr lang="en-GB" dirty="0"/>
          </a:p>
          <a:p>
            <a:pPr lvl="0" fontAlgn="base"/>
            <a:r>
              <a:rPr lang="en-US" dirty="0" err="1"/>
              <a:t>ImageDataGenerator</a:t>
            </a:r>
            <a:r>
              <a:rPr lang="en-US" dirty="0"/>
              <a:t> for real-time data augmentation</a:t>
            </a:r>
            <a:endParaRPr lang="en-GB" dirty="0"/>
          </a:p>
          <a:p>
            <a:pPr lvl="0" fontAlgn="base"/>
            <a:r>
              <a:rPr lang="en-US" dirty="0"/>
              <a:t>layer freezing and model fine-tuning</a:t>
            </a:r>
            <a:endParaRPr lang="en-GB" dirty="0"/>
          </a:p>
          <a:p>
            <a:r>
              <a:rPr lang="en-US" dirty="0"/>
              <a:t>...and more</a:t>
            </a:r>
            <a:r>
              <a:rPr lang="en-GB" dirty="0"/>
              <a:t> </a:t>
            </a:r>
            <a:endParaRPr lang="en-US" dirty="0"/>
          </a:p>
        </p:txBody>
      </p:sp>
    </p:spTree>
    <p:extLst>
      <p:ext uri="{BB962C8B-B14F-4D97-AF65-F5344CB8AC3E}">
        <p14:creationId xmlns:p14="http://schemas.microsoft.com/office/powerpoint/2010/main" val="4409565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Cnn</a:t>
            </a:r>
            <a:r>
              <a:rPr lang="en-US" dirty="0" smtClean="0"/>
              <a:t>(resnet50)</a:t>
            </a:r>
            <a:endParaRPr lang="en-US" dirty="0"/>
          </a:p>
        </p:txBody>
      </p:sp>
      <p:sp>
        <p:nvSpPr>
          <p:cNvPr id="3" name="Content Placeholder 2"/>
          <p:cNvSpPr>
            <a:spLocks noGrp="1"/>
          </p:cNvSpPr>
          <p:nvPr>
            <p:ph idx="1"/>
          </p:nvPr>
        </p:nvSpPr>
        <p:spPr>
          <a:xfrm>
            <a:off x="2231136" y="2638044"/>
            <a:ext cx="8309864" cy="3584956"/>
          </a:xfrm>
        </p:spPr>
        <p:txBody>
          <a:bodyPr>
            <a:normAutofit/>
          </a:bodyPr>
          <a:lstStyle/>
          <a:p>
            <a:r>
              <a:rPr lang="en-US" dirty="0"/>
              <a:t>A residual neural network is an artificial neural network of a kind that builds on constructs known from pyramidal cells in the cerebral cortex. Residual neural networks do this by utilizing skip connections, or short-cuts to jump over some </a:t>
            </a:r>
            <a:r>
              <a:rPr lang="en-US" dirty="0" smtClean="0"/>
              <a:t>layers</a:t>
            </a:r>
          </a:p>
          <a:p>
            <a:r>
              <a:rPr lang="en-US" dirty="0"/>
              <a:t>The network learns several low/mid/high level features at the end of its layers. In residual learning, instead of trying to learn some features, we try to learn some residual. Residual can be simply understood as subtraction of feature learned from input of that layer. </a:t>
            </a:r>
            <a:r>
              <a:rPr lang="en-US" dirty="0" err="1"/>
              <a:t>ResNet</a:t>
            </a:r>
            <a:r>
              <a:rPr lang="en-US" dirty="0"/>
              <a:t> does this using shortcut connections (directly connecting input of nth layer to some (</a:t>
            </a:r>
            <a:r>
              <a:rPr lang="en-US" dirty="0" err="1"/>
              <a:t>n+x</a:t>
            </a:r>
            <a:r>
              <a:rPr lang="en-US" dirty="0"/>
              <a:t>)</a:t>
            </a:r>
            <a:r>
              <a:rPr lang="en-US" dirty="0" err="1"/>
              <a:t>th</a:t>
            </a:r>
            <a:r>
              <a:rPr lang="en-US" dirty="0"/>
              <a:t> layer. It has proved that training this form of networks is easier than training simple deep convolutional neural networks and also the problem of degrading accuracy is resolved.</a:t>
            </a:r>
            <a:endParaRPr lang="en-US" dirty="0"/>
          </a:p>
        </p:txBody>
      </p:sp>
    </p:spTree>
    <p:extLst>
      <p:ext uri="{BB962C8B-B14F-4D97-AF65-F5344CB8AC3E}">
        <p14:creationId xmlns:p14="http://schemas.microsoft.com/office/powerpoint/2010/main" val="4284649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flask</a:t>
            </a:r>
            <a:endParaRPr lang="en-US" dirty="0"/>
          </a:p>
        </p:txBody>
      </p:sp>
      <p:sp>
        <p:nvSpPr>
          <p:cNvPr id="3" name="Content Placeholder 2"/>
          <p:cNvSpPr>
            <a:spLocks noGrp="1"/>
          </p:cNvSpPr>
          <p:nvPr>
            <p:ph idx="1"/>
          </p:nvPr>
        </p:nvSpPr>
        <p:spPr/>
        <p:txBody>
          <a:bodyPr>
            <a:normAutofit/>
          </a:bodyPr>
          <a:lstStyle/>
          <a:p>
            <a:r>
              <a:rPr lang="en-US" dirty="0"/>
              <a:t>Flask is a web application framework written in Python. Armin </a:t>
            </a:r>
            <a:r>
              <a:rPr lang="en-US" dirty="0" err="1"/>
              <a:t>Ronacher</a:t>
            </a:r>
            <a:r>
              <a:rPr lang="en-US" dirty="0"/>
              <a:t>, who leads an international group of Python enthusiasts named </a:t>
            </a:r>
            <a:r>
              <a:rPr lang="en-US" dirty="0" err="1"/>
              <a:t>Pocco</a:t>
            </a:r>
            <a:r>
              <a:rPr lang="en-US" dirty="0"/>
              <a:t>, develops it. Flask is based on </a:t>
            </a:r>
            <a:r>
              <a:rPr lang="en-US" dirty="0" err="1"/>
              <a:t>Werkzeug</a:t>
            </a:r>
            <a:r>
              <a:rPr lang="en-US" dirty="0"/>
              <a:t> WSGI toolkit and Jinja2 template engine. Both are </a:t>
            </a:r>
            <a:r>
              <a:rPr lang="en-US" dirty="0" err="1"/>
              <a:t>Pocco</a:t>
            </a:r>
            <a:r>
              <a:rPr lang="en-US" dirty="0"/>
              <a:t> projects</a:t>
            </a:r>
            <a:r>
              <a:rPr lang="en-US" dirty="0" smtClean="0"/>
              <a:t>.</a:t>
            </a:r>
          </a:p>
          <a:p>
            <a:r>
              <a:rPr lang="en-US" dirty="0" smtClean="0"/>
              <a:t>Flask </a:t>
            </a:r>
            <a:r>
              <a:rPr lang="en-US" dirty="0"/>
              <a:t>supports extensions that can add application features as if they were implemented in Flask itself. Extensions exist for object-relational mappers, form validation, upload handling, various open authentication technologies and several common framework related tools. Extensions are updated far more frequently than the core Flask program</a:t>
            </a:r>
            <a:r>
              <a:rPr lang="en-US" dirty="0" smtClean="0"/>
              <a:t>.</a:t>
            </a:r>
            <a:endParaRPr lang="en-US" dirty="0"/>
          </a:p>
        </p:txBody>
      </p:sp>
    </p:spTree>
    <p:extLst>
      <p:ext uri="{BB962C8B-B14F-4D97-AF65-F5344CB8AC3E}">
        <p14:creationId xmlns:p14="http://schemas.microsoft.com/office/powerpoint/2010/main" val="8040442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Front end </a:t>
            </a:r>
            <a:r>
              <a:rPr lang="en-US" dirty="0" err="1" smtClean="0"/>
              <a:t>desinging</a:t>
            </a:r>
            <a:endParaRPr lang="en-US" dirty="0"/>
          </a:p>
        </p:txBody>
      </p:sp>
      <p:sp>
        <p:nvSpPr>
          <p:cNvPr id="3" name="Content Placeholder 2"/>
          <p:cNvSpPr>
            <a:spLocks noGrp="1"/>
          </p:cNvSpPr>
          <p:nvPr>
            <p:ph idx="1"/>
          </p:nvPr>
        </p:nvSpPr>
        <p:spPr>
          <a:xfrm>
            <a:off x="1282700" y="2638044"/>
            <a:ext cx="10121900" cy="3838956"/>
          </a:xfrm>
        </p:spPr>
        <p:txBody>
          <a:bodyPr>
            <a:normAutofit/>
          </a:bodyPr>
          <a:lstStyle/>
          <a:p>
            <a:r>
              <a:rPr lang="en-US" dirty="0" smtClean="0"/>
              <a:t>HTML - </a:t>
            </a:r>
            <a:r>
              <a:rPr lang="en-US" dirty="0"/>
              <a:t>Hypertext Markup Language is the standard markup language for documents designed to be displayed in a web browser. It can be assisted by technologies such as Cascading Style Sheets and scripting languages such as JavaScript</a:t>
            </a:r>
            <a:r>
              <a:rPr lang="en-US" dirty="0" smtClean="0"/>
              <a:t>.</a:t>
            </a:r>
          </a:p>
          <a:p>
            <a:r>
              <a:rPr lang="en-US" dirty="0" smtClean="0"/>
              <a:t>CSS - </a:t>
            </a:r>
            <a:r>
              <a:rPr lang="en-US" dirty="0"/>
              <a:t>Cascading Style Sheets is a style sheet language used for describing the presentation of a document written in a markup language like HTML. CSS is a cornerstone technology of the World Wide Web, alongside HTML and </a:t>
            </a:r>
            <a:r>
              <a:rPr lang="en-US" dirty="0" smtClean="0"/>
              <a:t>JavaScript</a:t>
            </a:r>
          </a:p>
          <a:p>
            <a:r>
              <a:rPr lang="en-US" dirty="0" err="1" smtClean="0"/>
              <a:t>Javascript</a:t>
            </a:r>
            <a:r>
              <a:rPr lang="en-US" dirty="0" smtClean="0"/>
              <a:t> - </a:t>
            </a:r>
            <a:r>
              <a:rPr lang="en-US" dirty="0"/>
              <a:t>JavaScript, often abbreviated as JS, is a high-level, interpreted scripting language that conforms to the ECMAScript specification. JavaScript has curly-bracket syntax, dynamic typing, prototype-based object-orientation, and first-class functions</a:t>
            </a:r>
            <a:endParaRPr lang="en-US" dirty="0"/>
          </a:p>
        </p:txBody>
      </p:sp>
    </p:spTree>
    <p:extLst>
      <p:ext uri="{BB962C8B-B14F-4D97-AF65-F5344CB8AC3E}">
        <p14:creationId xmlns:p14="http://schemas.microsoft.com/office/powerpoint/2010/main" val="14706662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RESults</a:t>
            </a:r>
            <a:r>
              <a:rPr lang="en-US" dirty="0" smtClean="0"/>
              <a:t> of image classification</a:t>
            </a:r>
            <a:endParaRPr lang="en-US" dirty="0"/>
          </a:p>
        </p:txBody>
      </p:sp>
      <p:pic>
        <p:nvPicPr>
          <p:cNvPr id="7" name="Content Placeholder 6"/>
          <p:cNvPicPr>
            <a:picLocks noGrp="1" noChangeAspect="1"/>
          </p:cNvPicPr>
          <p:nvPr>
            <p:ph idx="1"/>
          </p:nvPr>
        </p:nvPicPr>
        <p:blipFill>
          <a:blip r:embed="rId2"/>
          <a:stretch>
            <a:fillRect/>
          </a:stretch>
        </p:blipFill>
        <p:spPr>
          <a:xfrm>
            <a:off x="3290352" y="2638425"/>
            <a:ext cx="5611296" cy="3101975"/>
          </a:xfrm>
          <a:prstGeom prst="rect">
            <a:avLst/>
          </a:prstGeom>
        </p:spPr>
      </p:pic>
    </p:spTree>
    <p:extLst>
      <p:ext uri="{BB962C8B-B14F-4D97-AF65-F5344CB8AC3E}">
        <p14:creationId xmlns:p14="http://schemas.microsoft.com/office/powerpoint/2010/main" val="17841476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Accuracy measurement</a:t>
            </a:r>
            <a:endParaRPr lang="en-US" dirty="0"/>
          </a:p>
        </p:txBody>
      </p:sp>
      <p:pic>
        <p:nvPicPr>
          <p:cNvPr id="4" name="Content Placeholder 3"/>
          <p:cNvPicPr>
            <a:picLocks noGrp="1" noChangeAspect="1"/>
          </p:cNvPicPr>
          <p:nvPr>
            <p:ph idx="1"/>
          </p:nvPr>
        </p:nvPicPr>
        <p:blipFill>
          <a:blip r:embed="rId2"/>
          <a:stretch>
            <a:fillRect/>
          </a:stretch>
        </p:blipFill>
        <p:spPr>
          <a:xfrm>
            <a:off x="1984927" y="2359025"/>
            <a:ext cx="8222146" cy="4219575"/>
          </a:xfrm>
          <a:prstGeom prst="rect">
            <a:avLst/>
          </a:prstGeom>
        </p:spPr>
      </p:pic>
    </p:spTree>
    <p:extLst>
      <p:ext uri="{BB962C8B-B14F-4D97-AF65-F5344CB8AC3E}">
        <p14:creationId xmlns:p14="http://schemas.microsoft.com/office/powerpoint/2010/main" val="14280235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Content Placeholder 3"/>
          <p:cNvPicPr>
            <a:picLocks noGrp="1" noChangeAspect="1"/>
          </p:cNvPicPr>
          <p:nvPr>
            <p:ph idx="1"/>
          </p:nvPr>
        </p:nvPicPr>
        <p:blipFill rotWithShape="1">
          <a:blip r:embed="rId2"/>
          <a:srcRect t="22764"/>
          <a:stretch/>
        </p:blipFill>
        <p:spPr>
          <a:xfrm>
            <a:off x="584200" y="2400299"/>
            <a:ext cx="10833100" cy="4457701"/>
          </a:xfrm>
          <a:prstGeom prst="rect">
            <a:avLst/>
          </a:prstGeom>
        </p:spPr>
      </p:pic>
    </p:spTree>
    <p:extLst>
      <p:ext uri="{BB962C8B-B14F-4D97-AF65-F5344CB8AC3E}">
        <p14:creationId xmlns:p14="http://schemas.microsoft.com/office/powerpoint/2010/main" val="1424447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2700" y="1117600"/>
            <a:ext cx="9652000" cy="4343400"/>
          </a:xfrm>
        </p:spPr>
        <p:txBody>
          <a:bodyPr>
            <a:normAutofit/>
          </a:bodyPr>
          <a:lstStyle/>
          <a:p>
            <a:r>
              <a:rPr lang="en-US" sz="4000" dirty="0" smtClean="0"/>
              <a:t>Thankyou</a:t>
            </a:r>
            <a:endParaRPr lang="en-US" sz="4000" dirty="0"/>
          </a:p>
        </p:txBody>
      </p:sp>
    </p:spTree>
    <p:extLst>
      <p:ext uri="{BB962C8B-B14F-4D97-AF65-F5344CB8AC3E}">
        <p14:creationId xmlns:p14="http://schemas.microsoft.com/office/powerpoint/2010/main" val="20110135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5" name="Content Placeholder 4"/>
          <p:cNvSpPr>
            <a:spLocks noGrp="1"/>
          </p:cNvSpPr>
          <p:nvPr>
            <p:ph idx="1"/>
          </p:nvPr>
        </p:nvSpPr>
        <p:spPr>
          <a:xfrm>
            <a:off x="2231136" y="2540000"/>
            <a:ext cx="7729728" cy="4114800"/>
          </a:xfrm>
        </p:spPr>
        <p:txBody>
          <a:bodyPr>
            <a:normAutofit/>
          </a:bodyPr>
          <a:lstStyle/>
          <a:p>
            <a:r>
              <a:rPr lang="en-US" dirty="0"/>
              <a:t>WILDEX is an image web application for classification of different 100 Animal species by Convolution Neural Network using </a:t>
            </a:r>
            <a:r>
              <a:rPr lang="en-US" dirty="0" err="1"/>
              <a:t>Fastai</a:t>
            </a:r>
            <a:r>
              <a:rPr lang="en-US" dirty="0"/>
              <a:t> Library</a:t>
            </a:r>
            <a:r>
              <a:rPr lang="en-US" dirty="0" smtClean="0"/>
              <a:t>.</a:t>
            </a:r>
          </a:p>
          <a:p>
            <a:endParaRPr lang="en-GB" dirty="0"/>
          </a:p>
          <a:p>
            <a:r>
              <a:rPr lang="en-US" dirty="0"/>
              <a:t>We used Transfer learning in order to achieve maximum </a:t>
            </a:r>
            <a:r>
              <a:rPr lang="en-US" dirty="0" err="1"/>
              <a:t>accouracy</a:t>
            </a:r>
            <a:r>
              <a:rPr lang="en-US" dirty="0"/>
              <a:t> as possible. Resnet50 is used learn features of image and algorithm is optimized using Back Propagation(BP), Neural Networks and SVMs for classification of different 100 animals species</a:t>
            </a:r>
            <a:r>
              <a:rPr lang="en-US" dirty="0" smtClean="0"/>
              <a:t>.</a:t>
            </a:r>
          </a:p>
          <a:p>
            <a:endParaRPr lang="en-GB" dirty="0"/>
          </a:p>
          <a:p>
            <a:r>
              <a:rPr lang="en-US" dirty="0"/>
              <a:t>I’m enthralled by the power and capability of neural networks. Almost every breakthrough happening in the machine learning space right now has neural network models at its core.</a:t>
            </a:r>
            <a:endParaRPr lang="en-GB" dirty="0"/>
          </a:p>
        </p:txBody>
      </p:sp>
    </p:spTree>
    <p:extLst>
      <p:ext uri="{BB962C8B-B14F-4D97-AF65-F5344CB8AC3E}">
        <p14:creationId xmlns:p14="http://schemas.microsoft.com/office/powerpoint/2010/main" val="9085772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a:t>
            </a:r>
            <a:endParaRPr lang="en-US" dirty="0"/>
          </a:p>
        </p:txBody>
      </p:sp>
      <p:sp>
        <p:nvSpPr>
          <p:cNvPr id="3" name="Content Placeholder 2"/>
          <p:cNvSpPr>
            <a:spLocks noGrp="1"/>
          </p:cNvSpPr>
          <p:nvPr>
            <p:ph idx="1"/>
          </p:nvPr>
        </p:nvSpPr>
        <p:spPr>
          <a:xfrm>
            <a:off x="393700" y="2451100"/>
            <a:ext cx="11163300" cy="4076700"/>
          </a:xfrm>
        </p:spPr>
        <p:txBody>
          <a:bodyPr>
            <a:normAutofit lnSpcReduction="10000"/>
          </a:bodyPr>
          <a:lstStyle/>
          <a:p>
            <a:r>
              <a:rPr lang="en-US" sz="2050" dirty="0">
                <a:solidFill>
                  <a:schemeClr val="tx1">
                    <a:lumMod val="95000"/>
                  </a:schemeClr>
                </a:solidFill>
              </a:rPr>
              <a:t>Machine learning is an application of artificial intelligence (AI) that provides systems the ability to automatically learn and improve from experience without being explicitly programmed. Machine learning focuses on the development of computer programs that can access data and use it learn for themselves.</a:t>
            </a:r>
          </a:p>
          <a:p>
            <a:r>
              <a:rPr lang="en-IN" sz="2050" dirty="0"/>
              <a:t>The types of machine learning algorithms differ in their approach, the type of data they input and output, and the type of task or problem that they are intended to solve.</a:t>
            </a:r>
          </a:p>
          <a:p>
            <a:r>
              <a:rPr lang="en-IN" sz="2050" dirty="0" smtClean="0"/>
              <a:t>Some </a:t>
            </a:r>
            <a:r>
              <a:rPr lang="en-IN" sz="2050" dirty="0"/>
              <a:t>of the common types of machine</a:t>
            </a:r>
          </a:p>
          <a:p>
            <a:pPr marL="109728" indent="0">
              <a:buNone/>
            </a:pPr>
            <a:r>
              <a:rPr lang="en-IN" sz="2050" dirty="0"/>
              <a:t>    learning algorithms are:</a:t>
            </a:r>
          </a:p>
          <a:p>
            <a:pPr lvl="2"/>
            <a:r>
              <a:rPr lang="en-IN" sz="2050" dirty="0"/>
              <a:t>Supervised Learning</a:t>
            </a:r>
          </a:p>
          <a:p>
            <a:pPr lvl="2"/>
            <a:r>
              <a:rPr lang="en-IN" sz="2050" dirty="0"/>
              <a:t>Unsupervised Learning</a:t>
            </a:r>
          </a:p>
          <a:p>
            <a:pPr lvl="2"/>
            <a:r>
              <a:rPr lang="en-IN" sz="2050" dirty="0"/>
              <a:t>Reinforcement learning</a:t>
            </a:r>
          </a:p>
          <a:p>
            <a:endParaRPr lang="en-IN" sz="2050" dirty="0"/>
          </a:p>
          <a:p>
            <a:endParaRPr lang="en-US" dirty="0"/>
          </a:p>
        </p:txBody>
      </p:sp>
    </p:spTree>
    <p:extLst>
      <p:ext uri="{BB962C8B-B14F-4D97-AF65-F5344CB8AC3E}">
        <p14:creationId xmlns:p14="http://schemas.microsoft.com/office/powerpoint/2010/main" val="6699045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a:t>
            </a:r>
            <a:endParaRPr lang="en-US" dirty="0"/>
          </a:p>
        </p:txBody>
      </p:sp>
      <p:sp>
        <p:nvSpPr>
          <p:cNvPr id="3" name="Content Placeholder 2"/>
          <p:cNvSpPr>
            <a:spLocks noGrp="1"/>
          </p:cNvSpPr>
          <p:nvPr>
            <p:ph idx="1"/>
          </p:nvPr>
        </p:nvSpPr>
        <p:spPr>
          <a:xfrm>
            <a:off x="520700" y="2638044"/>
            <a:ext cx="10477500" cy="3877056"/>
          </a:xfrm>
        </p:spPr>
        <p:txBody>
          <a:bodyPr>
            <a:normAutofit/>
          </a:bodyPr>
          <a:lstStyle/>
          <a:p>
            <a:r>
              <a:rPr lang="en-US" sz="2000" b="1" dirty="0"/>
              <a:t>Deep learning</a:t>
            </a:r>
            <a:r>
              <a:rPr lang="en-US" sz="2000" dirty="0"/>
              <a:t> (also known as </a:t>
            </a:r>
            <a:r>
              <a:rPr lang="en-US" sz="2000" b="1" dirty="0"/>
              <a:t>deep structured learning</a:t>
            </a:r>
            <a:r>
              <a:rPr lang="en-US" sz="2000" dirty="0"/>
              <a:t> or </a:t>
            </a:r>
            <a:r>
              <a:rPr lang="en-US" sz="2000" b="1" dirty="0"/>
              <a:t>hierarchical learning</a:t>
            </a:r>
            <a:r>
              <a:rPr lang="en-US" sz="2000" dirty="0"/>
              <a:t>) is part of a broader family of </a:t>
            </a:r>
            <a:r>
              <a:rPr lang="en-US" sz="2000" dirty="0" smtClean="0"/>
              <a:t>machine learning</a:t>
            </a:r>
            <a:r>
              <a:rPr lang="en-US" sz="2000" dirty="0"/>
              <a:t> methods based on artificial neural networks. Learning can be </a:t>
            </a:r>
            <a:r>
              <a:rPr lang="en-US" sz="2000" dirty="0" smtClean="0"/>
              <a:t>supervised,</a:t>
            </a:r>
            <a:r>
              <a:rPr lang="en-US" sz="2000" dirty="0"/>
              <a:t> </a:t>
            </a:r>
            <a:r>
              <a:rPr lang="en-US" sz="2000" dirty="0" smtClean="0"/>
              <a:t>semi-supervised</a:t>
            </a:r>
            <a:r>
              <a:rPr lang="en-US" sz="2000" dirty="0"/>
              <a:t> </a:t>
            </a:r>
            <a:r>
              <a:rPr lang="en-US" sz="2000" dirty="0" smtClean="0"/>
              <a:t>or unsupervised</a:t>
            </a:r>
            <a:endParaRPr lang="en-US" sz="2000" dirty="0"/>
          </a:p>
          <a:p>
            <a:r>
              <a:rPr lang="en-US" sz="2000" dirty="0"/>
              <a:t>Deep learning architectures such as </a:t>
            </a:r>
            <a:r>
              <a:rPr lang="en-US" sz="2000" dirty="0" smtClean="0"/>
              <a:t>deep neural networks,</a:t>
            </a:r>
            <a:r>
              <a:rPr lang="en-US" sz="2000" dirty="0"/>
              <a:t> </a:t>
            </a:r>
            <a:r>
              <a:rPr lang="en-US" sz="2000" dirty="0" smtClean="0"/>
              <a:t>deep belief networks,</a:t>
            </a:r>
            <a:r>
              <a:rPr lang="en-US" sz="2000" dirty="0"/>
              <a:t> </a:t>
            </a:r>
            <a:r>
              <a:rPr lang="en-US" sz="2000" dirty="0" smtClean="0"/>
              <a:t>recurrent neural networks</a:t>
            </a:r>
            <a:r>
              <a:rPr lang="en-US" sz="2000" dirty="0"/>
              <a:t> and </a:t>
            </a:r>
            <a:r>
              <a:rPr lang="en-US" sz="2000" dirty="0" smtClean="0"/>
              <a:t>convolutional neural networks</a:t>
            </a:r>
            <a:r>
              <a:rPr lang="en-US" sz="2000" dirty="0"/>
              <a:t> have been applied to fields including </a:t>
            </a:r>
            <a:r>
              <a:rPr lang="en-US" sz="2000" dirty="0" smtClean="0"/>
              <a:t>computer vision,</a:t>
            </a:r>
            <a:r>
              <a:rPr lang="en-US" sz="2000" dirty="0"/>
              <a:t> </a:t>
            </a:r>
            <a:r>
              <a:rPr lang="en-US" sz="2000" dirty="0" smtClean="0"/>
              <a:t>speech recognition,</a:t>
            </a:r>
            <a:r>
              <a:rPr lang="en-US" sz="2000" dirty="0"/>
              <a:t> </a:t>
            </a:r>
            <a:r>
              <a:rPr lang="en-US" sz="2000" dirty="0" smtClean="0"/>
              <a:t>natural language processing, </a:t>
            </a:r>
            <a:r>
              <a:rPr lang="en-US" sz="2000" dirty="0"/>
              <a:t>audio recognition, social network filtering, </a:t>
            </a:r>
            <a:r>
              <a:rPr lang="en-US" sz="2000" dirty="0" smtClean="0"/>
              <a:t>machine translation, bioinformatics, </a:t>
            </a:r>
            <a:r>
              <a:rPr lang="en-US" sz="2000" dirty="0"/>
              <a:t>medical image analysis, material inspection </a:t>
            </a:r>
            <a:r>
              <a:rPr lang="en-US" sz="2000" dirty="0" smtClean="0"/>
              <a:t>and</a:t>
            </a:r>
            <a:r>
              <a:rPr lang="en-US" sz="2000" dirty="0"/>
              <a:t> </a:t>
            </a:r>
            <a:r>
              <a:rPr lang="en-US" sz="2000" dirty="0" smtClean="0"/>
              <a:t>board game</a:t>
            </a:r>
            <a:r>
              <a:rPr lang="en-US" sz="2000" dirty="0"/>
              <a:t> programs, where they have produced results comparable to and in some cases superior to human experts</a:t>
            </a:r>
            <a:r>
              <a:rPr lang="en-US" sz="2000" dirty="0" smtClean="0"/>
              <a:t>.</a:t>
            </a:r>
            <a:endParaRPr lang="en-US" sz="2000" dirty="0"/>
          </a:p>
          <a:p>
            <a:endParaRPr lang="en-US" dirty="0"/>
          </a:p>
        </p:txBody>
      </p:sp>
    </p:spTree>
    <p:extLst>
      <p:ext uri="{BB962C8B-B14F-4D97-AF65-F5344CB8AC3E}">
        <p14:creationId xmlns:p14="http://schemas.microsoft.com/office/powerpoint/2010/main" val="16124397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algorithms</a:t>
            </a:r>
            <a:endParaRPr lang="en-US" dirty="0"/>
          </a:p>
        </p:txBody>
      </p:sp>
      <p:sp>
        <p:nvSpPr>
          <p:cNvPr id="5" name="Content Placeholder 4"/>
          <p:cNvSpPr>
            <a:spLocks noGrp="1"/>
          </p:cNvSpPr>
          <p:nvPr>
            <p:ph idx="1"/>
          </p:nvPr>
        </p:nvSpPr>
        <p:spPr>
          <a:xfrm>
            <a:off x="596900" y="2638044"/>
            <a:ext cx="9893300" cy="4029456"/>
          </a:xfrm>
        </p:spPr>
        <p:txBody>
          <a:bodyPr>
            <a:normAutofit/>
          </a:bodyPr>
          <a:lstStyle/>
          <a:p>
            <a:r>
              <a:rPr lang="en-IN" sz="2200" dirty="0"/>
              <a:t>Machine Learning algorithms are methods which are problem specific. These algorithms can be used to solve some of the real-life common problems.</a:t>
            </a:r>
          </a:p>
          <a:p>
            <a:r>
              <a:rPr lang="en-IN" sz="2200" dirty="0"/>
              <a:t>Some of the common machines learning algorithms are: </a:t>
            </a:r>
          </a:p>
          <a:p>
            <a:pPr lvl="2"/>
            <a:r>
              <a:rPr lang="en-IN" sz="2200" dirty="0"/>
              <a:t>K-Nearest Neighbours</a:t>
            </a:r>
          </a:p>
          <a:p>
            <a:pPr lvl="2"/>
            <a:r>
              <a:rPr lang="en-IN" sz="2200" dirty="0"/>
              <a:t>K-Means				</a:t>
            </a:r>
          </a:p>
          <a:p>
            <a:pPr lvl="2"/>
            <a:r>
              <a:rPr lang="en-IN" sz="2200" dirty="0"/>
              <a:t>Linear Regression</a:t>
            </a:r>
          </a:p>
          <a:p>
            <a:pPr lvl="2"/>
            <a:r>
              <a:rPr lang="en-IN" sz="2200" dirty="0"/>
              <a:t>Logistic </a:t>
            </a:r>
            <a:r>
              <a:rPr lang="en-IN" sz="2200" dirty="0" smtClean="0"/>
              <a:t>Regression</a:t>
            </a:r>
          </a:p>
          <a:p>
            <a:pPr lvl="2"/>
            <a:r>
              <a:rPr lang="en-IN" sz="2200" dirty="0" smtClean="0"/>
              <a:t>Decision </a:t>
            </a:r>
            <a:r>
              <a:rPr lang="en-IN" sz="2200" dirty="0"/>
              <a:t>Trees</a:t>
            </a:r>
          </a:p>
          <a:p>
            <a:pPr lvl="2"/>
            <a:r>
              <a:rPr lang="en-IN" sz="2200" dirty="0"/>
              <a:t>Random Forest</a:t>
            </a:r>
          </a:p>
          <a:p>
            <a:endParaRPr lang="en-US" dirty="0"/>
          </a:p>
        </p:txBody>
      </p:sp>
      <p:pic>
        <p:nvPicPr>
          <p:cNvPr id="6" name="Picture 5">
            <a:extLst>
              <a:ext uri="{FF2B5EF4-FFF2-40B4-BE49-F238E27FC236}">
                <a16:creationId xmlns:a16="http://schemas.microsoft.com/office/drawing/2014/main" xmlns="" id="{354CAA01-B98B-46CD-8EB2-2C57EEEA1415}"/>
              </a:ext>
            </a:extLst>
          </p:cNvPr>
          <p:cNvPicPr>
            <a:picLocks noGrp="1" noChangeAspect="1" noChangeArrowheads="1"/>
          </p:cNvPicPr>
          <p:nvPr/>
        </p:nvPicPr>
        <p:blipFill>
          <a:blip r:embed="rId2" cstate="print">
            <a:extLst>
              <a:ext uri="{28A0092B-C50C-407E-A947-70E740481C1C}">
                <a14:useLocalDpi xmlns:a14="http://schemas.microsoft.com/office/drawing/2010/main" val="0"/>
              </a:ext>
            </a:extLst>
          </a:blip>
          <a:srcRect l="1778" r="1778"/>
          <a:stretch>
            <a:fillRect/>
          </a:stretch>
        </p:blipFill>
        <p:spPr bwMode="auto">
          <a:xfrm>
            <a:off x="5270500" y="3835400"/>
            <a:ext cx="4769858" cy="2540000"/>
          </a:xfrm>
          <a:prstGeom prst="rect">
            <a:avLst/>
          </a:prstGeom>
          <a:noFill/>
          <a:ln w="15875">
            <a:solidFill>
              <a:schemeClr val="tx1">
                <a:alpha val="40000"/>
              </a:schemeClr>
            </a:soli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3134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image classifier</a:t>
            </a:r>
            <a:endParaRPr lang="en-US" dirty="0"/>
          </a:p>
        </p:txBody>
      </p:sp>
      <p:sp>
        <p:nvSpPr>
          <p:cNvPr id="3" name="Content Placeholder 2"/>
          <p:cNvSpPr>
            <a:spLocks noGrp="1"/>
          </p:cNvSpPr>
          <p:nvPr>
            <p:ph idx="1"/>
          </p:nvPr>
        </p:nvSpPr>
        <p:spPr/>
        <p:txBody>
          <a:bodyPr/>
          <a:lstStyle/>
          <a:p>
            <a:r>
              <a:rPr lang="en-US" dirty="0"/>
              <a:t>Image classification refers to a process in </a:t>
            </a:r>
            <a:r>
              <a:rPr lang="en-US" dirty="0" smtClean="0"/>
              <a:t>computer vision</a:t>
            </a:r>
            <a:r>
              <a:rPr lang="en-US" dirty="0"/>
              <a:t> that can classify an image according to its visual content. For example, an image classification algorithm may be designed to tell if an image contains a human figure or not. While detecting an object is trivial for </a:t>
            </a:r>
            <a:r>
              <a:rPr lang="en-US" dirty="0" smtClean="0"/>
              <a:t>humans</a:t>
            </a:r>
            <a:endParaRPr lang="en-US" dirty="0"/>
          </a:p>
          <a:p>
            <a:r>
              <a:rPr lang="en-US" dirty="0" smtClean="0"/>
              <a:t>It uses the feature of images in order to </a:t>
            </a:r>
          </a:p>
          <a:p>
            <a:pPr marL="0" indent="0">
              <a:buNone/>
            </a:pPr>
            <a:r>
              <a:rPr lang="en-US" dirty="0" smtClean="0"/>
              <a:t>    classify them into different no. of categories as</a:t>
            </a:r>
          </a:p>
          <a:p>
            <a:pPr marL="0" indent="0">
              <a:buNone/>
            </a:pPr>
            <a:r>
              <a:rPr lang="en-US" dirty="0"/>
              <a:t> </a:t>
            </a:r>
            <a:r>
              <a:rPr lang="en-US" dirty="0" smtClean="0"/>
              <a:t>   we have done in our project</a:t>
            </a:r>
            <a:endParaRPr lang="en-US" dirty="0"/>
          </a:p>
        </p:txBody>
      </p:sp>
      <p:pic>
        <p:nvPicPr>
          <p:cNvPr id="4" name="Picture 3"/>
          <p:cNvPicPr>
            <a:picLocks noChangeAspect="1"/>
          </p:cNvPicPr>
          <p:nvPr/>
        </p:nvPicPr>
        <p:blipFill>
          <a:blip r:embed="rId2"/>
          <a:stretch>
            <a:fillRect/>
          </a:stretch>
        </p:blipFill>
        <p:spPr>
          <a:xfrm>
            <a:off x="7048500" y="3646559"/>
            <a:ext cx="4127500" cy="2578100"/>
          </a:xfrm>
          <a:prstGeom prst="rect">
            <a:avLst/>
          </a:prstGeom>
        </p:spPr>
      </p:pic>
    </p:spTree>
    <p:extLst>
      <p:ext uri="{BB962C8B-B14F-4D97-AF65-F5344CB8AC3E}">
        <p14:creationId xmlns:p14="http://schemas.microsoft.com/office/powerpoint/2010/main" val="1262052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uses of image classification</a:t>
            </a:r>
            <a:endParaRPr lang="en-US" dirty="0"/>
          </a:p>
        </p:txBody>
      </p:sp>
      <p:sp>
        <p:nvSpPr>
          <p:cNvPr id="3" name="Content Placeholder 2"/>
          <p:cNvSpPr>
            <a:spLocks noGrp="1"/>
          </p:cNvSpPr>
          <p:nvPr>
            <p:ph idx="1"/>
          </p:nvPr>
        </p:nvSpPr>
        <p:spPr/>
        <p:txBody>
          <a:bodyPr/>
          <a:lstStyle/>
          <a:p>
            <a:r>
              <a:rPr lang="en-US" dirty="0" smtClean="0"/>
              <a:t>Automated </a:t>
            </a:r>
            <a:r>
              <a:rPr lang="en-US" dirty="0"/>
              <a:t>Image Organization – from Cloud Apps to </a:t>
            </a:r>
            <a:r>
              <a:rPr lang="en-US" dirty="0" smtClean="0"/>
              <a:t>Telecoms</a:t>
            </a:r>
          </a:p>
          <a:p>
            <a:r>
              <a:rPr lang="en-US" dirty="0" smtClean="0"/>
              <a:t> </a:t>
            </a:r>
            <a:r>
              <a:rPr lang="en-US" dirty="0"/>
              <a:t>Visual Search for Improved Product </a:t>
            </a:r>
            <a:r>
              <a:rPr lang="en-US" dirty="0" smtClean="0"/>
              <a:t>Discoverability using AR technology</a:t>
            </a:r>
          </a:p>
          <a:p>
            <a:r>
              <a:rPr lang="en-US" dirty="0"/>
              <a:t> Image and Face Recognition on Social </a:t>
            </a:r>
            <a:r>
              <a:rPr lang="en-US" dirty="0" smtClean="0"/>
              <a:t>Networks or phone unlocking</a:t>
            </a:r>
            <a:endParaRPr lang="en-US" b="1" dirty="0"/>
          </a:p>
          <a:p>
            <a:r>
              <a:rPr lang="en-US" dirty="0"/>
              <a:t>Creating city guides</a:t>
            </a:r>
            <a:endParaRPr lang="en-US" b="1" dirty="0"/>
          </a:p>
          <a:p>
            <a:r>
              <a:rPr lang="en-US" dirty="0"/>
              <a:t>Boosting augmented reality applications and gaming</a:t>
            </a:r>
            <a:endParaRPr lang="en-US" b="1" dirty="0"/>
          </a:p>
          <a:p>
            <a:r>
              <a:rPr lang="en-US" dirty="0"/>
              <a:t>Teaching machines to see</a:t>
            </a:r>
            <a:endParaRPr lang="en-US" b="1" dirty="0"/>
          </a:p>
          <a:p>
            <a:endParaRPr lang="en-US" b="1" dirty="0"/>
          </a:p>
          <a:p>
            <a:endParaRPr lang="en-US" b="1" dirty="0"/>
          </a:p>
        </p:txBody>
      </p:sp>
    </p:spTree>
    <p:extLst>
      <p:ext uri="{BB962C8B-B14F-4D97-AF65-F5344CB8AC3E}">
        <p14:creationId xmlns:p14="http://schemas.microsoft.com/office/powerpoint/2010/main" val="1689206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of image classification</a:t>
            </a:r>
            <a:endParaRPr lang="en-US" dirty="0"/>
          </a:p>
        </p:txBody>
      </p:sp>
      <p:sp>
        <p:nvSpPr>
          <p:cNvPr id="4" name="Rectangle 3"/>
          <p:cNvSpPr/>
          <p:nvPr/>
        </p:nvSpPr>
        <p:spPr>
          <a:xfrm>
            <a:off x="2006600" y="2590800"/>
            <a:ext cx="2324100" cy="151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 data</a:t>
            </a:r>
            <a:endParaRPr lang="en-US" dirty="0"/>
          </a:p>
        </p:txBody>
      </p:sp>
      <p:sp>
        <p:nvSpPr>
          <p:cNvPr id="6" name="Rectangle 5"/>
          <p:cNvSpPr/>
          <p:nvPr/>
        </p:nvSpPr>
        <p:spPr>
          <a:xfrm>
            <a:off x="5115179" y="2590800"/>
            <a:ext cx="2324100" cy="151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CNN</a:t>
            </a:r>
          </a:p>
          <a:p>
            <a:pPr algn="ctr"/>
            <a:r>
              <a:rPr lang="en-US" dirty="0" smtClean="0"/>
              <a:t>(Resnet50)</a:t>
            </a:r>
            <a:endParaRPr lang="en-US" dirty="0"/>
          </a:p>
        </p:txBody>
      </p:sp>
      <p:sp>
        <p:nvSpPr>
          <p:cNvPr id="7" name="Rectangle 6"/>
          <p:cNvSpPr/>
          <p:nvPr/>
        </p:nvSpPr>
        <p:spPr>
          <a:xfrm>
            <a:off x="7958836" y="2564638"/>
            <a:ext cx="2324100" cy="151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on neural net</a:t>
            </a:r>
            <a:endParaRPr lang="en-US" dirty="0"/>
          </a:p>
        </p:txBody>
      </p:sp>
      <p:sp>
        <p:nvSpPr>
          <p:cNvPr id="20" name="Rectangle 19"/>
          <p:cNvSpPr/>
          <p:nvPr/>
        </p:nvSpPr>
        <p:spPr>
          <a:xfrm>
            <a:off x="5492750" y="4539488"/>
            <a:ext cx="2324100" cy="1511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Result</a:t>
            </a:r>
            <a:endParaRPr lang="en-US"/>
          </a:p>
        </p:txBody>
      </p:sp>
      <p:cxnSp>
        <p:nvCxnSpPr>
          <p:cNvPr id="22" name="Straight Connector 21"/>
          <p:cNvCxnSpPr>
            <a:stCxn id="6" idx="3"/>
            <a:endCxn id="4" idx="1"/>
          </p:cNvCxnSpPr>
          <p:nvPr/>
        </p:nvCxnSpPr>
        <p:spPr>
          <a:xfrm flipH="1">
            <a:off x="2006600" y="3346450"/>
            <a:ext cx="543267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816850" y="5295138"/>
            <a:ext cx="130403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7" idx="2"/>
          </p:cNvCxnSpPr>
          <p:nvPr/>
        </p:nvCxnSpPr>
        <p:spPr>
          <a:xfrm>
            <a:off x="9120886" y="4075938"/>
            <a:ext cx="0" cy="1219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7439279" y="3136900"/>
            <a:ext cx="5195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7439279" y="3565145"/>
            <a:ext cx="5195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52848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ToOLS</a:t>
            </a:r>
            <a:r>
              <a:rPr lang="en-US" dirty="0" smtClean="0"/>
              <a:t>/algorithm used</a:t>
            </a:r>
            <a:endParaRPr lang="en-US" dirty="0"/>
          </a:p>
        </p:txBody>
      </p:sp>
      <p:sp>
        <p:nvSpPr>
          <p:cNvPr id="3" name="Content Placeholder 2"/>
          <p:cNvSpPr>
            <a:spLocks noGrp="1"/>
          </p:cNvSpPr>
          <p:nvPr>
            <p:ph idx="1"/>
          </p:nvPr>
        </p:nvSpPr>
        <p:spPr/>
        <p:txBody>
          <a:bodyPr/>
          <a:lstStyle/>
          <a:p>
            <a:r>
              <a:rPr lang="en-US" dirty="0" err="1" smtClean="0"/>
              <a:t>Keras</a:t>
            </a:r>
            <a:endParaRPr lang="en-US" dirty="0" smtClean="0"/>
          </a:p>
          <a:p>
            <a:r>
              <a:rPr lang="en-US" dirty="0" smtClean="0"/>
              <a:t>CNN (Restnet50)</a:t>
            </a:r>
          </a:p>
          <a:p>
            <a:r>
              <a:rPr lang="en-US" dirty="0" smtClean="0"/>
              <a:t>Flask</a:t>
            </a:r>
          </a:p>
          <a:p>
            <a:r>
              <a:rPr lang="en-US" dirty="0" smtClean="0"/>
              <a:t>Frontend designing</a:t>
            </a:r>
          </a:p>
          <a:p>
            <a:pPr marL="0" indent="0">
              <a:buNone/>
            </a:pPr>
            <a:r>
              <a:rPr lang="en-US" dirty="0" smtClean="0"/>
              <a:t>	HTML </a:t>
            </a:r>
          </a:p>
          <a:p>
            <a:pPr marL="0" indent="0">
              <a:buNone/>
            </a:pPr>
            <a:r>
              <a:rPr lang="en-US" dirty="0" smtClean="0"/>
              <a:t>	CSS</a:t>
            </a:r>
          </a:p>
          <a:p>
            <a:pPr marL="0" indent="0">
              <a:buNone/>
            </a:pPr>
            <a:r>
              <a:rPr lang="en-US" dirty="0" smtClean="0"/>
              <a:t>	</a:t>
            </a:r>
            <a:r>
              <a:rPr lang="en-US" dirty="0" err="1" smtClean="0"/>
              <a:t>Javascript</a:t>
            </a:r>
            <a:endParaRPr lang="en-US" dirty="0"/>
          </a:p>
        </p:txBody>
      </p:sp>
    </p:spTree>
    <p:extLst>
      <p:ext uri="{BB962C8B-B14F-4D97-AF65-F5344CB8AC3E}">
        <p14:creationId xmlns:p14="http://schemas.microsoft.com/office/powerpoint/2010/main" val="701355749"/>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102</TotalTime>
  <Words>615</Words>
  <Application>Microsoft Macintosh PowerPoint</Application>
  <PresentationFormat>Widescreen</PresentationFormat>
  <Paragraphs>75</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Gill Sans MT</vt:lpstr>
      <vt:lpstr>Arial</vt:lpstr>
      <vt:lpstr>Parcel</vt:lpstr>
      <vt:lpstr>WILDEX</vt:lpstr>
      <vt:lpstr>Introduction</vt:lpstr>
      <vt:lpstr>Machine learning</vt:lpstr>
      <vt:lpstr>Deep learning</vt:lpstr>
      <vt:lpstr>Machine learning algorithms</vt:lpstr>
      <vt:lpstr>What is image classifier</vt:lpstr>
      <vt:lpstr>uses of image classification</vt:lpstr>
      <vt:lpstr>Working of image classification</vt:lpstr>
      <vt:lpstr>ToOLS/algorithm used</vt:lpstr>
      <vt:lpstr>KERAS</vt:lpstr>
      <vt:lpstr>Cnn(resnet50)</vt:lpstr>
      <vt:lpstr>flask</vt:lpstr>
      <vt:lpstr>Front end desinging</vt:lpstr>
      <vt:lpstr>RESults of image classification</vt:lpstr>
      <vt:lpstr>Accuracy measurement</vt:lpstr>
      <vt:lpstr>Results</vt:lpstr>
      <vt:lpstr>Thankyou</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WILDEX</dc:title>
  <dc:creator>Sanjeev Aggarwal</dc:creator>
  <cp:lastModifiedBy>Sanjeev Aggarwal</cp:lastModifiedBy>
  <cp:revision>9</cp:revision>
  <dcterms:created xsi:type="dcterms:W3CDTF">2019-10-11T04:52:36Z</dcterms:created>
  <dcterms:modified xsi:type="dcterms:W3CDTF">2019-10-11T06:35:23Z</dcterms:modified>
</cp:coreProperties>
</file>

<file path=docProps/thumbnail.jpeg>
</file>